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F5EADF"/>
    <a:srgbClr val="996633"/>
    <a:srgbClr val="69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663" autoAdjust="0"/>
  </p:normalViewPr>
  <p:slideViewPr>
    <p:cSldViewPr>
      <p:cViewPr varScale="1">
        <p:scale>
          <a:sx n="65" d="100"/>
          <a:sy n="65" d="100"/>
        </p:scale>
        <p:origin x="137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E09C5-7CCA-49EC-9A2A-AA107763A819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28F9A-70FE-43C3-9527-46049B8B04C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04128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23060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41993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60925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D55FEDD1-5C2F-41CE-83CB-674FAD7B641A}" type="slidenum">
              <a:rPr lang="ru-RU" altLang="ru-RU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</a:t>
            </a:fld>
            <a:endParaRPr lang="ru-RU" altLang="ru-RU" dirty="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3881208" y="8685105"/>
            <a:ext cx="2936468" cy="41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828AF03F-C0A3-4C1E-8BFF-DB80692974A0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1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3881212" y="8685103"/>
            <a:ext cx="2945109" cy="42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690FC191-8027-4875-B245-B7918DB6E8B7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1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3738"/>
            <a:ext cx="4573587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685513" y="4343232"/>
            <a:ext cx="5486976" cy="411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pPr defTabSz="44884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dirty="0">
              <a:solidFill>
                <a:prstClr val="white"/>
              </a:solidFill>
              <a:latin typeface="Arial" charset="0"/>
              <a:ea typeface="Microsoft YaHei" charset="-122"/>
              <a:cs typeface="Arial" charset="0"/>
            </a:endParaRPr>
          </a:p>
        </p:txBody>
      </p:sp>
      <p:sp>
        <p:nvSpPr>
          <p:cNvPr id="24583" name="Заметки 6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15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04128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23060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41993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60925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D55FEDD1-5C2F-41CE-83CB-674FAD7B641A}" type="slidenum">
              <a:rPr lang="ru-RU" altLang="ru-RU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10</a:t>
            </a:fld>
            <a:endParaRPr lang="ru-RU" altLang="ru-RU" dirty="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3881208" y="8685105"/>
            <a:ext cx="2936468" cy="41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828AF03F-C0A3-4C1E-8BFF-DB80692974A0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10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3881212" y="8685103"/>
            <a:ext cx="2945109" cy="42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690FC191-8027-4875-B245-B7918DB6E8B7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10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3738"/>
            <a:ext cx="4573587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685513" y="4343232"/>
            <a:ext cx="5486976" cy="411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pPr defTabSz="44884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dirty="0">
              <a:solidFill>
                <a:prstClr val="white"/>
              </a:solidFill>
              <a:latin typeface="Arial" charset="0"/>
              <a:ea typeface="Microsoft YaHei" charset="-122"/>
              <a:cs typeface="Arial" charset="0"/>
            </a:endParaRPr>
          </a:p>
        </p:txBody>
      </p:sp>
      <p:sp>
        <p:nvSpPr>
          <p:cNvPr id="24583" name="Заметки 6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15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04128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23060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41993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60925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D55FEDD1-5C2F-41CE-83CB-674FAD7B641A}" type="slidenum">
              <a:rPr lang="ru-RU" altLang="ru-RU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11</a:t>
            </a:fld>
            <a:endParaRPr lang="ru-RU" altLang="ru-RU" dirty="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3881208" y="8685105"/>
            <a:ext cx="2936468" cy="41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828AF03F-C0A3-4C1E-8BFF-DB80692974A0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11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3881212" y="8685103"/>
            <a:ext cx="2945109" cy="42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690FC191-8027-4875-B245-B7918DB6E8B7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11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3738"/>
            <a:ext cx="4573587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685513" y="4343232"/>
            <a:ext cx="5486976" cy="411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pPr defTabSz="44884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dirty="0">
              <a:solidFill>
                <a:prstClr val="white"/>
              </a:solidFill>
              <a:latin typeface="Arial" charset="0"/>
              <a:ea typeface="Microsoft YaHei" charset="-122"/>
              <a:cs typeface="Arial" charset="0"/>
            </a:endParaRPr>
          </a:p>
        </p:txBody>
      </p:sp>
      <p:sp>
        <p:nvSpPr>
          <p:cNvPr id="24583" name="Заметки 6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15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04128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23060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41993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60925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D55FEDD1-5C2F-41CE-83CB-674FAD7B641A}" type="slidenum">
              <a:rPr lang="ru-RU" altLang="ru-RU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12</a:t>
            </a:fld>
            <a:endParaRPr lang="ru-RU" altLang="ru-RU" dirty="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3881208" y="8685105"/>
            <a:ext cx="2936468" cy="41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828AF03F-C0A3-4C1E-8BFF-DB80692974A0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12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3881212" y="8685103"/>
            <a:ext cx="2945109" cy="42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690FC191-8027-4875-B245-B7918DB6E8B7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12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3738"/>
            <a:ext cx="4573587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685513" y="4343232"/>
            <a:ext cx="5486976" cy="411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pPr defTabSz="44884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dirty="0">
              <a:solidFill>
                <a:prstClr val="white"/>
              </a:solidFill>
              <a:latin typeface="Arial" charset="0"/>
              <a:ea typeface="Microsoft YaHei" charset="-122"/>
              <a:cs typeface="Arial" charset="0"/>
            </a:endParaRPr>
          </a:p>
        </p:txBody>
      </p:sp>
      <p:sp>
        <p:nvSpPr>
          <p:cNvPr id="24583" name="Заметки 6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/>
          <a:p>
            <a:pPr eaLnBrk="0" fontAlgn="base" hangingPunct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15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04128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23060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41993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60925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D55FEDD1-5C2F-41CE-83CB-674FAD7B641A}" type="slidenum">
              <a:rPr lang="ru-RU" altLang="ru-RU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</a:t>
            </a:fld>
            <a:endParaRPr lang="ru-RU" altLang="ru-RU" dirty="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3881208" y="8685105"/>
            <a:ext cx="2936468" cy="41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828AF03F-C0A3-4C1E-8BFF-DB80692974A0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2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3881212" y="8685103"/>
            <a:ext cx="2945109" cy="42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690FC191-8027-4875-B245-B7918DB6E8B7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2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3738"/>
            <a:ext cx="4573587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685513" y="4343232"/>
            <a:ext cx="5486976" cy="411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pPr defTabSz="44884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dirty="0">
              <a:solidFill>
                <a:prstClr val="white"/>
              </a:solidFill>
              <a:latin typeface="Arial" charset="0"/>
              <a:ea typeface="Microsoft YaHei" charset="-122"/>
              <a:cs typeface="Arial" charset="0"/>
            </a:endParaRPr>
          </a:p>
        </p:txBody>
      </p:sp>
      <p:sp>
        <p:nvSpPr>
          <p:cNvPr id="24583" name="Заметки 6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15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04128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23060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41993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60925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D55FEDD1-5C2F-41CE-83CB-674FAD7B641A}" type="slidenum">
              <a:rPr lang="ru-RU" altLang="ru-RU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</a:t>
            </a:fld>
            <a:endParaRPr lang="ru-RU" altLang="ru-RU" dirty="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3881208" y="8685105"/>
            <a:ext cx="2936468" cy="41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828AF03F-C0A3-4C1E-8BFF-DB80692974A0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3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3881212" y="8685103"/>
            <a:ext cx="2945109" cy="42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690FC191-8027-4875-B245-B7918DB6E8B7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3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3738"/>
            <a:ext cx="4573587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685513" y="4343232"/>
            <a:ext cx="5486976" cy="411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pPr defTabSz="44884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dirty="0">
              <a:solidFill>
                <a:prstClr val="white"/>
              </a:solidFill>
              <a:latin typeface="Arial" charset="0"/>
              <a:ea typeface="Microsoft YaHei" charset="-122"/>
              <a:cs typeface="Arial" charset="0"/>
            </a:endParaRPr>
          </a:p>
        </p:txBody>
      </p:sp>
      <p:sp>
        <p:nvSpPr>
          <p:cNvPr id="24583" name="Заметки 6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15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04128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23060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41993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60925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D55FEDD1-5C2F-41CE-83CB-674FAD7B641A}" type="slidenum">
              <a:rPr lang="ru-RU" altLang="ru-RU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</a:t>
            </a:fld>
            <a:endParaRPr lang="ru-RU" altLang="ru-RU" dirty="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3881208" y="8685105"/>
            <a:ext cx="2936468" cy="41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828AF03F-C0A3-4C1E-8BFF-DB80692974A0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4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3881212" y="8685103"/>
            <a:ext cx="2945109" cy="42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690FC191-8027-4875-B245-B7918DB6E8B7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4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3738"/>
            <a:ext cx="4573587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685513" y="4343232"/>
            <a:ext cx="5486976" cy="411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pPr defTabSz="44884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dirty="0">
              <a:solidFill>
                <a:prstClr val="white"/>
              </a:solidFill>
              <a:latin typeface="Arial" charset="0"/>
              <a:ea typeface="Microsoft YaHei" charset="-122"/>
              <a:cs typeface="Arial" charset="0"/>
            </a:endParaRPr>
          </a:p>
        </p:txBody>
      </p:sp>
      <p:sp>
        <p:nvSpPr>
          <p:cNvPr id="24583" name="Заметки 6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15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04128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23060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41993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60925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D55FEDD1-5C2F-41CE-83CB-674FAD7B641A}" type="slidenum">
              <a:rPr lang="ru-RU" altLang="ru-RU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</a:t>
            </a:fld>
            <a:endParaRPr lang="ru-RU" altLang="ru-RU" dirty="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3881208" y="8685105"/>
            <a:ext cx="2936468" cy="41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828AF03F-C0A3-4C1E-8BFF-DB80692974A0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5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3881212" y="8685103"/>
            <a:ext cx="2945109" cy="42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690FC191-8027-4875-B245-B7918DB6E8B7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5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3738"/>
            <a:ext cx="4573587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685513" y="4343232"/>
            <a:ext cx="5486976" cy="411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pPr defTabSz="44884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dirty="0">
              <a:solidFill>
                <a:prstClr val="white"/>
              </a:solidFill>
              <a:latin typeface="Arial" charset="0"/>
              <a:ea typeface="Microsoft YaHei" charset="-122"/>
              <a:cs typeface="Arial" charset="0"/>
            </a:endParaRPr>
          </a:p>
        </p:txBody>
      </p:sp>
      <p:sp>
        <p:nvSpPr>
          <p:cNvPr id="24583" name="Заметки 6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15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04128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23060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41993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60925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D55FEDD1-5C2F-41CE-83CB-674FAD7B641A}" type="slidenum">
              <a:rPr lang="ru-RU" altLang="ru-RU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</a:t>
            </a:fld>
            <a:endParaRPr lang="ru-RU" altLang="ru-RU" dirty="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3881208" y="8685105"/>
            <a:ext cx="2936468" cy="41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828AF03F-C0A3-4C1E-8BFF-DB80692974A0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6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3881212" y="8685103"/>
            <a:ext cx="2945109" cy="42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690FC191-8027-4875-B245-B7918DB6E8B7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6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3738"/>
            <a:ext cx="4573587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685513" y="4343232"/>
            <a:ext cx="5486976" cy="411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pPr defTabSz="44884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dirty="0">
              <a:solidFill>
                <a:prstClr val="white"/>
              </a:solidFill>
              <a:latin typeface="Arial" charset="0"/>
              <a:ea typeface="Microsoft YaHei" charset="-122"/>
              <a:cs typeface="Arial" charset="0"/>
            </a:endParaRPr>
          </a:p>
        </p:txBody>
      </p:sp>
      <p:sp>
        <p:nvSpPr>
          <p:cNvPr id="24583" name="Заметки 6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15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04128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23060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41993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60925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D55FEDD1-5C2F-41CE-83CB-674FAD7B641A}" type="slidenum">
              <a:rPr lang="ru-RU" altLang="ru-RU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</a:t>
            </a:fld>
            <a:endParaRPr lang="ru-RU" altLang="ru-RU" dirty="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3881208" y="8685105"/>
            <a:ext cx="2936468" cy="41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828AF03F-C0A3-4C1E-8BFF-DB80692974A0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7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3881212" y="8685103"/>
            <a:ext cx="2945109" cy="42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690FC191-8027-4875-B245-B7918DB6E8B7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7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3738"/>
            <a:ext cx="4573587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685513" y="4343232"/>
            <a:ext cx="5486976" cy="411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pPr defTabSz="44884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dirty="0">
              <a:solidFill>
                <a:prstClr val="white"/>
              </a:solidFill>
              <a:latin typeface="Arial" charset="0"/>
              <a:ea typeface="Microsoft YaHei" charset="-122"/>
              <a:cs typeface="Arial" charset="0"/>
            </a:endParaRPr>
          </a:p>
        </p:txBody>
      </p:sp>
      <p:sp>
        <p:nvSpPr>
          <p:cNvPr id="24583" name="Заметки 6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15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04128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23060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41993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60925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D55FEDD1-5C2F-41CE-83CB-674FAD7B641A}" type="slidenum">
              <a:rPr lang="ru-RU" altLang="ru-RU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8</a:t>
            </a:fld>
            <a:endParaRPr lang="ru-RU" altLang="ru-RU" dirty="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3881208" y="8685105"/>
            <a:ext cx="2936468" cy="41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828AF03F-C0A3-4C1E-8BFF-DB80692974A0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8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3881212" y="8685103"/>
            <a:ext cx="2945109" cy="42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690FC191-8027-4875-B245-B7918DB6E8B7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8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3738"/>
            <a:ext cx="4573587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685513" y="4343232"/>
            <a:ext cx="5486976" cy="411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pPr defTabSz="44884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dirty="0">
              <a:solidFill>
                <a:prstClr val="white"/>
              </a:solidFill>
              <a:latin typeface="Arial" charset="0"/>
              <a:ea typeface="Microsoft YaHei" charset="-122"/>
              <a:cs typeface="Arial" charset="0"/>
            </a:endParaRPr>
          </a:p>
        </p:txBody>
      </p:sp>
      <p:sp>
        <p:nvSpPr>
          <p:cNvPr id="24583" name="Заметки 6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15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04128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23060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41993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60925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D55FEDD1-5C2F-41CE-83CB-674FAD7B641A}" type="slidenum">
              <a:rPr lang="ru-RU" altLang="ru-RU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9</a:t>
            </a:fld>
            <a:endParaRPr lang="ru-RU" altLang="ru-RU" dirty="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3881208" y="8685105"/>
            <a:ext cx="2936468" cy="41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828AF03F-C0A3-4C1E-8BFF-DB80692974A0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9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3881212" y="8685103"/>
            <a:ext cx="2945109" cy="42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690FC191-8027-4875-B245-B7918DB6E8B7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9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3738"/>
            <a:ext cx="4573587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685513" y="4343232"/>
            <a:ext cx="5486976" cy="411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pPr defTabSz="44884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dirty="0">
              <a:solidFill>
                <a:prstClr val="white"/>
              </a:solidFill>
              <a:latin typeface="Arial" charset="0"/>
              <a:ea typeface="Microsoft YaHei" charset="-122"/>
              <a:cs typeface="Arial" charset="0"/>
            </a:endParaRPr>
          </a:p>
        </p:txBody>
      </p:sp>
      <p:sp>
        <p:nvSpPr>
          <p:cNvPr id="24583" name="Заметки 6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15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2518" t="15640" r="17793" b="-1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230402" y="1873640"/>
            <a:ext cx="8678880" cy="118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253" tIns="40629" rIns="81253" bIns="4062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0562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sz="3300" b="1" dirty="0">
                <a:solidFill>
                  <a:srgbClr val="000000"/>
                </a:solidFill>
                <a:latin typeface="Times New Roman" pitchFamily="16" charset="0"/>
                <a:cs typeface="Arial" charset="0"/>
              </a:rPr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3A804-055D-4C50-B466-3C0B0A1162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403648" y="1340768"/>
            <a:ext cx="82234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0"/>
                <a:cs typeface="Arial Cyr" pitchFamily="34" charset="0"/>
              </a:rPr>
              <a:t>УРОК МУЖЕСТВА</a:t>
            </a:r>
            <a:endParaRPr lang="ru-RU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0"/>
              <a:cs typeface="Arial Cyr" pitchFamily="34" charset="0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655168" y="2564904"/>
            <a:ext cx="748883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0"/>
                <a:cs typeface="Arial Cyr" pitchFamily="34" charset="0"/>
              </a:rPr>
              <a:t>«ТРУДОВОЙ ПОДВИГ 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0"/>
                <a:cs typeface="Arial Cyr" pitchFamily="34" charset="0"/>
              </a:rPr>
              <a:t>СТРОИТЕЛЕЙ 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0"/>
                <a:cs typeface="Arial Cyr" pitchFamily="34" charset="0"/>
              </a:rPr>
              <a:t>СУРСКОГО И КАЗАНСКОГО 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itchFamily="34" charset="0"/>
                <a:cs typeface="Arial Cyr" pitchFamily="34" charset="0"/>
              </a:rPr>
              <a:t>ОБОРОНИТЕЛЬНЫХ РУБЕЖЕЙ»</a:t>
            </a:r>
            <a:endParaRPr lang="ru-RU" sz="3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0"/>
              <a:cs typeface="Arial Cyr" pitchFamily="34" charset="0"/>
            </a:endParaRPr>
          </a:p>
        </p:txBody>
      </p:sp>
      <p:pic>
        <p:nvPicPr>
          <p:cNvPr id="14" name="Picture 4" descr="e85eaeba42d.jpg"/>
          <p:cNvPicPr>
            <a:picLocks noChangeAspect="1" noChangeArrowheads="1"/>
          </p:cNvPicPr>
          <p:nvPr/>
        </p:nvPicPr>
        <p:blipFill>
          <a:blip r:embed="rId4" cstate="print"/>
          <a:srcRect l="78501" t="7463" r="4368" b="8955"/>
          <a:stretch>
            <a:fillRect/>
          </a:stretch>
        </p:blipFill>
        <p:spPr bwMode="auto">
          <a:xfrm>
            <a:off x="0" y="0"/>
            <a:ext cx="183569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71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2518" t="15640" r="17793" b="-1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230402" y="1873640"/>
            <a:ext cx="8678880" cy="118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253" tIns="40629" rIns="81253" bIns="4062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0562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sz="3300" b="1" dirty="0">
                <a:solidFill>
                  <a:srgbClr val="000000"/>
                </a:solidFill>
                <a:latin typeface="Times New Roman" pitchFamily="16" charset="0"/>
                <a:cs typeface="Arial" charset="0"/>
              </a:rPr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3A804-055D-4C50-B466-3C0B0A1162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4" descr="e85eaeba42d.jpg"/>
          <p:cNvPicPr>
            <a:picLocks noChangeAspect="1" noChangeArrowheads="1"/>
          </p:cNvPicPr>
          <p:nvPr/>
        </p:nvPicPr>
        <p:blipFill>
          <a:blip r:embed="rId4" cstate="print"/>
          <a:srcRect l="78501" t="7463" r="4368" b="8955"/>
          <a:stretch>
            <a:fillRect/>
          </a:stretch>
        </p:blipFill>
        <p:spPr bwMode="auto">
          <a:xfrm>
            <a:off x="0" y="0"/>
            <a:ext cx="1835696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35696" y="0"/>
            <a:ext cx="7308304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248559" y="764704"/>
            <a:ext cx="4590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УВЕКОВЕЧИВАНИЕ ПАМЯТИ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http://klimovs-travels.ru/wp-content/uploads/2014/04/IMG_81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1556792"/>
            <a:ext cx="3492334" cy="2329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6" descr="опубликованное пользователем изображ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1556792"/>
            <a:ext cx="2987824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C:\Users\406к\Desktop\Сурский рубеж 2020\Фото\5.Обелиск на месте Казанского обвод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149080"/>
            <a:ext cx="3528392" cy="2355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1763688" y="0"/>
            <a:ext cx="73803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696969"/>
                </a:solidFill>
                <a:latin typeface="Arial Cyr" pitchFamily="34" charset="0"/>
                <a:cs typeface="Arial Cyr" pitchFamily="34" charset="0"/>
              </a:rPr>
              <a:t>УРОК МУЖЕСТВА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696969"/>
                </a:solidFill>
                <a:latin typeface="Arial Cyr" pitchFamily="34" charset="0"/>
                <a:cs typeface="Arial Cyr" pitchFamily="34" charset="0"/>
              </a:rPr>
              <a:t>«ТРУДОВОЙ ПОДВИГ СТРОИТЕЛЕЙ СУРСКОГО И КАЗАНСКОГО ОБОРОНИТЕЛЬНЫХ РУБЕЖЕЙ»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0"/>
              <a:cs typeface="Arial 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2518" t="15640" r="17793" b="-1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230402" y="1873640"/>
            <a:ext cx="8678880" cy="118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253" tIns="40629" rIns="81253" bIns="4062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0562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sz="3300" b="1" dirty="0">
                <a:solidFill>
                  <a:srgbClr val="000000"/>
                </a:solidFill>
                <a:latin typeface="Times New Roman" pitchFamily="16" charset="0"/>
                <a:cs typeface="Arial" charset="0"/>
              </a:rPr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3A804-055D-4C50-B466-3C0B0A1162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4" descr="e85eaeba42d.jpg"/>
          <p:cNvPicPr>
            <a:picLocks noChangeAspect="1" noChangeArrowheads="1"/>
          </p:cNvPicPr>
          <p:nvPr/>
        </p:nvPicPr>
        <p:blipFill>
          <a:blip r:embed="rId4" cstate="print"/>
          <a:srcRect l="78501" t="7463" r="4368" b="8955"/>
          <a:stretch>
            <a:fillRect/>
          </a:stretch>
        </p:blipFill>
        <p:spPr bwMode="auto">
          <a:xfrm>
            <a:off x="0" y="0"/>
            <a:ext cx="1835696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35696" y="0"/>
            <a:ext cx="7308304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943200" y="620688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2021 ГОД - ГОД ТРУДОВОГО ПОДВИГА СТРОИТЕЛЕЙ ОБОРОНИТЕЛЬНЫХ РУБЕЖЕЙ </a:t>
            </a:r>
          </a:p>
        </p:txBody>
      </p:sp>
      <p:pic>
        <p:nvPicPr>
          <p:cNvPr id="11" name="Picture 2" descr="http://fs01.cap.ru/www20/gshum/news/2020/05/09/174de0b5-5249-4b5d-acf0-a15e021ed4ed/0v0a018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5"/>
          <a:stretch>
            <a:fillRect/>
          </a:stretch>
        </p:blipFill>
        <p:spPr bwMode="auto">
          <a:xfrm>
            <a:off x="3131840" y="1628800"/>
            <a:ext cx="4752528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051720" y="5013176"/>
            <a:ext cx="6768752" cy="165618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«Наш нравственный долг – вместе изучить забытый подвиг тыла и увековечить память исторического прошлого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»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-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врио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Главы Чувашской Республики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Олег Николаев </a:t>
            </a: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763688" y="0"/>
            <a:ext cx="73803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696969"/>
                </a:solidFill>
                <a:latin typeface="Arial Cyr" pitchFamily="34" charset="0"/>
                <a:cs typeface="Arial Cyr" pitchFamily="34" charset="0"/>
              </a:rPr>
              <a:t>УРОК МУЖЕСТВА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696969"/>
                </a:solidFill>
                <a:latin typeface="Arial Cyr" pitchFamily="34" charset="0"/>
                <a:cs typeface="Arial Cyr" pitchFamily="34" charset="0"/>
              </a:rPr>
              <a:t>«ТРУДОВОЙ ПОДВИГ СТРОИТЕЛЕЙ СУРСКОГО И КАЗАНСКОГО ОБОРОНИТЕЛЬНЫХ РУБЕЖЕЙ»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0"/>
              <a:cs typeface="Arial 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2518" t="15640" r="17793" b="-1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230402" y="1873640"/>
            <a:ext cx="8678880" cy="118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253" tIns="40629" rIns="81253" bIns="4062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0562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sz="3300" b="1" dirty="0">
                <a:solidFill>
                  <a:srgbClr val="000000"/>
                </a:solidFill>
                <a:latin typeface="Times New Roman" pitchFamily="16" charset="0"/>
                <a:cs typeface="Arial" charset="0"/>
              </a:rPr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3A804-055D-4C50-B466-3C0B0A1162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4" descr="e85eaeba42d.jpg"/>
          <p:cNvPicPr>
            <a:picLocks noChangeAspect="1" noChangeArrowheads="1"/>
          </p:cNvPicPr>
          <p:nvPr/>
        </p:nvPicPr>
        <p:blipFill>
          <a:blip r:embed="rId4" cstate="print"/>
          <a:srcRect l="78501" t="7463" r="4368" b="8955"/>
          <a:stretch>
            <a:fillRect/>
          </a:stretch>
        </p:blipFill>
        <p:spPr bwMode="auto">
          <a:xfrm>
            <a:off x="0" y="0"/>
            <a:ext cx="1835696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35696" y="0"/>
            <a:ext cx="7308304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943200" y="620688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АКЦИЯ «ГЕРОИЧЕСКИЕ СТРАНИЦЫ ОБОРОНИТЕЛЬНЫХ РУБЕЖЕЙ ЧУВАШИИ»</a:t>
            </a: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763688" y="0"/>
            <a:ext cx="73803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696969"/>
                </a:solidFill>
                <a:latin typeface="Arial Cyr" pitchFamily="34" charset="0"/>
                <a:cs typeface="Arial Cyr" pitchFamily="34" charset="0"/>
              </a:rPr>
              <a:t>УРОК МУЖЕСТВА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696969"/>
                </a:solidFill>
                <a:latin typeface="Arial Cyr" pitchFamily="34" charset="0"/>
                <a:cs typeface="Arial Cyr" pitchFamily="34" charset="0"/>
              </a:rPr>
              <a:t>«ТРУДОВОЙ ПОДВИГ СТРОИТЕЛЕЙ СУРСКОГО И КАЗАНСКОГО ОБОРОНИТЕЛЬНЫХ РУБЕЖЕЙ»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0"/>
              <a:cs typeface="Arial Cyr" pitchFamily="34" charset="0"/>
            </a:endParaRPr>
          </a:p>
        </p:txBody>
      </p:sp>
      <p:pic>
        <p:nvPicPr>
          <p:cNvPr id="22530" name="Picture 2" descr="https://sun9-36.userapi.com/IKZWOPBZodZj-HlywmqSxu2hQMc85efCZOhq3g/dJWWMV31_R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1700808"/>
            <a:ext cx="3458545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2" name="Picture 4" descr="http://chebobraz.cap.ru/Content2020/photo/202007/14/Albom379747/photo_2020-07-14_08-17-26_(3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1700808"/>
            <a:ext cx="3395746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4" name="Picture 6" descr="https://sun9-61.userapi.com/0uRh0sVITzmIwrr2U0LSX2IXIYq14HMIZkx2yA/tlUc42KWJeo.jpg"/>
          <p:cNvPicPr>
            <a:picLocks noChangeAspect="1" noChangeArrowheads="1"/>
          </p:cNvPicPr>
          <p:nvPr/>
        </p:nvPicPr>
        <p:blipFill>
          <a:blip r:embed="rId7" cstate="print"/>
          <a:srcRect t="26086" r="-98" b="26665"/>
          <a:stretch>
            <a:fillRect/>
          </a:stretch>
        </p:blipFill>
        <p:spPr bwMode="auto">
          <a:xfrm>
            <a:off x="1979712" y="4293096"/>
            <a:ext cx="3456384" cy="2173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6" name="Picture 8" descr="https://sun9-43.userapi.com/qe5Px56vkPBshsttPSH-TuFshaXzbiChPWZWIA/Llja2nbXAy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52120" y="4293096"/>
            <a:ext cx="3312368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71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2518" t="15640" r="17793" b="-1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230402" y="1873640"/>
            <a:ext cx="8678880" cy="118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253" tIns="40629" rIns="81253" bIns="4062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0562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sz="3300" b="1" dirty="0">
                <a:solidFill>
                  <a:srgbClr val="000000"/>
                </a:solidFill>
                <a:latin typeface="Times New Roman" pitchFamily="16" charset="0"/>
                <a:cs typeface="Arial" charset="0"/>
              </a:rPr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3A804-055D-4C50-B466-3C0B0A1162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4" descr="e85eaeba42d.jpg"/>
          <p:cNvPicPr>
            <a:picLocks noChangeAspect="1" noChangeArrowheads="1"/>
          </p:cNvPicPr>
          <p:nvPr/>
        </p:nvPicPr>
        <p:blipFill>
          <a:blip r:embed="rId4" cstate="print"/>
          <a:srcRect l="78501" t="7463" r="4368" b="8955"/>
          <a:stretch>
            <a:fillRect/>
          </a:stretch>
        </p:blipFill>
        <p:spPr bwMode="auto">
          <a:xfrm>
            <a:off x="0" y="0"/>
            <a:ext cx="1835696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35696" y="0"/>
            <a:ext cx="7308304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627784" y="764704"/>
            <a:ext cx="5746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ВЕЛИКАЯ ОТЕЧЕСТВЕННАЯ ВОЙНА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12330" y="1569332"/>
            <a:ext cx="64294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22 июня 1941 год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– начало Великой Отечественной войны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83768" y="1997960"/>
            <a:ext cx="50387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 мая 1945 года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– День Победы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483768" y="2355150"/>
            <a:ext cx="72152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1418 дней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продолжалась война (3 года 10 месяцев 17дней)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483768" y="2783778"/>
            <a:ext cx="5786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27 млн. человек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потери Советского Союза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83768" y="3140968"/>
            <a:ext cx="58579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208 тысяч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уроженцев Чувашии призваны на фронт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483768" y="3569596"/>
            <a:ext cx="33861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106 тысяч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человек погибло</a:t>
            </a:r>
          </a:p>
        </p:txBody>
      </p:sp>
      <p:pic>
        <p:nvPicPr>
          <p:cNvPr id="21" name="Picture 2" descr="https://avatars.mds.yandex.net/get-pdb/2147572/2279ed5f-c7a7-4476-89ac-707d22597db2/s1200?webp=false"/>
          <p:cNvPicPr>
            <a:picLocks noChangeAspect="1" noChangeArrowheads="1"/>
          </p:cNvPicPr>
          <p:nvPr/>
        </p:nvPicPr>
        <p:blipFill>
          <a:blip r:embed="rId5" cstate="print"/>
          <a:srcRect r="4074"/>
          <a:stretch>
            <a:fillRect/>
          </a:stretch>
        </p:blipFill>
        <p:spPr bwMode="auto">
          <a:xfrm>
            <a:off x="2214546" y="4286256"/>
            <a:ext cx="3357586" cy="2152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4" descr="http://cdn.tvc.ru/pictures/o/156/6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4286256"/>
            <a:ext cx="3143272" cy="2158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1763688" y="0"/>
            <a:ext cx="73803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696969"/>
                </a:solidFill>
                <a:latin typeface="Arial Cyr" pitchFamily="34" charset="0"/>
                <a:cs typeface="Arial Cyr" pitchFamily="34" charset="0"/>
              </a:rPr>
              <a:t>УРОК МУЖЕСТВА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696969"/>
                </a:solidFill>
                <a:latin typeface="Arial Cyr" pitchFamily="34" charset="0"/>
                <a:cs typeface="Arial Cyr" pitchFamily="34" charset="0"/>
              </a:rPr>
              <a:t>«ТРУДОВОЙ ПОДВИГ СТРОИТЕЛЕЙ СУРСКОГО И КАЗАНСКОГО ОБОРОНИТЕЛЬНЫХ РУБЕЖЕЙ»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0"/>
              <a:cs typeface="Arial 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2518" t="15640" r="17793" b="-1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230402" y="1873640"/>
            <a:ext cx="8678880" cy="118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253" tIns="40629" rIns="81253" bIns="4062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0562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sz="3300" b="1" dirty="0">
                <a:solidFill>
                  <a:srgbClr val="000000"/>
                </a:solidFill>
                <a:latin typeface="Times New Roman" pitchFamily="16" charset="0"/>
                <a:cs typeface="Arial" charset="0"/>
              </a:rPr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3A804-055D-4C50-B466-3C0B0A1162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4" descr="e85eaeba42d.jpg"/>
          <p:cNvPicPr>
            <a:picLocks noChangeAspect="1" noChangeArrowheads="1"/>
          </p:cNvPicPr>
          <p:nvPr/>
        </p:nvPicPr>
        <p:blipFill>
          <a:blip r:embed="rId4" cstate="print"/>
          <a:srcRect l="78501" t="7463" r="4368" b="8955"/>
          <a:stretch>
            <a:fillRect/>
          </a:stretch>
        </p:blipFill>
        <p:spPr bwMode="auto">
          <a:xfrm>
            <a:off x="0" y="0"/>
            <a:ext cx="1835696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35696" y="0"/>
            <a:ext cx="7308304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627784" y="764704"/>
            <a:ext cx="5918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НАЧАЛО СТРОИТЕЛЬСТВА РУБЕЖЕЙ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2" descr="https://mordoviatv.ru/wp-content/uploads/2015/02/surskiy-rbezh-I-1024x676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292080" y="3645024"/>
            <a:ext cx="3706494" cy="2446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1835696" y="1556792"/>
            <a:ext cx="7308304" cy="172819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35696" y="1700808"/>
            <a:ext cx="7308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«Мобилизовать с 28 октября 1941 года для  проведения работ по строительству на территории Чувашской АССР Сурского и Казанского оборонительных рубежей. Мобилизации подлежит население республики не моложе 17 лет, физически здоровых»</a:t>
            </a:r>
          </a:p>
          <a:p>
            <a:pPr algn="just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200" b="1" dirty="0">
                <a:latin typeface="Arial" pitchFamily="34" charset="0"/>
                <a:cs typeface="Arial" pitchFamily="34" charset="0"/>
              </a:rPr>
              <a:t>Совет Народных Комиссаров Чувашской АССР и бюро Чувашского обкома ВКП (б)</a:t>
            </a:r>
            <a:r>
              <a:rPr lang="ru-RU" sz="1600" dirty="0"/>
              <a:t> 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1763688" y="0"/>
            <a:ext cx="73803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696969"/>
                </a:solidFill>
                <a:latin typeface="Arial Cyr" pitchFamily="34" charset="0"/>
                <a:cs typeface="Arial Cyr" pitchFamily="34" charset="0"/>
              </a:rPr>
              <a:t>УРОК МУЖЕСТВА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696969"/>
                </a:solidFill>
                <a:latin typeface="Arial Cyr" pitchFamily="34" charset="0"/>
                <a:cs typeface="Arial Cyr" pitchFamily="34" charset="0"/>
              </a:rPr>
              <a:t>«ТРУДОВОЙ ПОДВИГ СТРОИТЕЛЕЙ СУРСКОГО И КАЗАНСКОГО ОБОРОНИТЕЛЬНЫХ РУБЕЖЕЙ»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0"/>
              <a:cs typeface="Arial Cyr" pitchFamily="34" charset="0"/>
            </a:endParaRPr>
          </a:p>
        </p:txBody>
      </p:sp>
      <p:pic>
        <p:nvPicPr>
          <p:cNvPr id="29" name="Рисунок 28" descr="Изображение выглядит как внешний, фотография, мужчина, поле&#10;&#10;Автоматически созданное описание">
            <a:extLst>
              <a:ext uri="{FF2B5EF4-FFF2-40B4-BE49-F238E27FC236}">
                <a16:creationId xmlns:a16="http://schemas.microsoft.com/office/drawing/2014/main" id="{659BA3D4-CA15-4FD7-BCDB-063932ED5A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717032"/>
            <a:ext cx="324036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71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2518" t="15640" r="17793" b="-1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230402" y="1873640"/>
            <a:ext cx="8678880" cy="118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253" tIns="40629" rIns="81253" bIns="4062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0562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sz="3300" b="1" dirty="0">
                <a:solidFill>
                  <a:srgbClr val="000000"/>
                </a:solidFill>
                <a:latin typeface="Times New Roman" pitchFamily="16" charset="0"/>
                <a:cs typeface="Arial" charset="0"/>
              </a:rPr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3A804-055D-4C50-B466-3C0B0A1162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4" descr="e85eaeba42d.jpg"/>
          <p:cNvPicPr>
            <a:picLocks noChangeAspect="1" noChangeArrowheads="1"/>
          </p:cNvPicPr>
          <p:nvPr/>
        </p:nvPicPr>
        <p:blipFill>
          <a:blip r:embed="rId4" cstate="print"/>
          <a:srcRect l="78501" t="7463" r="4368" b="8955"/>
          <a:stretch>
            <a:fillRect/>
          </a:stretch>
        </p:blipFill>
        <p:spPr bwMode="auto">
          <a:xfrm>
            <a:off x="0" y="0"/>
            <a:ext cx="1835696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35696" y="0"/>
            <a:ext cx="7308304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131840" y="764704"/>
            <a:ext cx="49661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ГЕОГРАФИЯ СТРОИТЕЛЬСТВА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DB1D6EE-356C-44EB-BACC-1C15B9237342}"/>
              </a:ext>
            </a:extLst>
          </p:cNvPr>
          <p:cNvSpPr/>
          <p:nvPr/>
        </p:nvSpPr>
        <p:spPr>
          <a:xfrm>
            <a:off x="5436096" y="1556792"/>
            <a:ext cx="3528392" cy="4204228"/>
          </a:xfrm>
          <a:prstGeom prst="rect">
            <a:avLst/>
          </a:prstGeom>
          <a:ln>
            <a:solidFill>
              <a:srgbClr val="CC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территории Чувашской АССР Сурский рубеж проходил вдоль Суры по линии с. </a:t>
            </a:r>
            <a:r>
              <a:rPr lang="ru-RU" sz="165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Засурское</a:t>
            </a:r>
            <a:r>
              <a:rPr lang="ru-RU" sz="16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5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Ядринского</a:t>
            </a:r>
            <a:r>
              <a:rPr lang="ru-RU" sz="16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района – д. </a:t>
            </a:r>
            <a:r>
              <a:rPr lang="ru-RU" sz="165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Пандиково</a:t>
            </a:r>
            <a:r>
              <a:rPr lang="ru-RU" sz="16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5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Красночетайского</a:t>
            </a:r>
            <a:r>
              <a:rPr lang="ru-RU" sz="16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с. Сурский Майдан </a:t>
            </a:r>
            <a:r>
              <a:rPr lang="ru-RU" sz="165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Алатырского</a:t>
            </a:r>
            <a:r>
              <a:rPr lang="ru-RU" sz="16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районов – Алатырь до границы с Ульяновской областью. Казанский рубеж начинался от Звениговского Затона, пролегал мимо деревень </a:t>
            </a:r>
            <a:r>
              <a:rPr lang="ru-RU" sz="165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Шоркистры</a:t>
            </a:r>
            <a:r>
              <a:rPr lang="ru-RU" sz="16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ru-RU" sz="165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Арабоси</a:t>
            </a:r>
            <a:r>
              <a:rPr lang="ru-RU" sz="16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5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Урмарского</a:t>
            </a:r>
            <a:r>
              <a:rPr lang="ru-RU" sz="16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с. </a:t>
            </a:r>
            <a:r>
              <a:rPr lang="ru-RU" sz="165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Можарки</a:t>
            </a:r>
            <a:r>
              <a:rPr lang="ru-RU" sz="16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5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Янтиковского</a:t>
            </a:r>
            <a:r>
              <a:rPr lang="ru-RU" sz="16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района до границы с Татарской </a:t>
            </a:r>
            <a:r>
              <a:rPr lang="ru-RU" sz="165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АССР </a:t>
            </a:r>
            <a:endParaRPr lang="ru-RU" sz="1650" b="1" dirty="0">
              <a:solidFill>
                <a:srgbClr val="FF00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A38B7AE-8205-40DF-8893-4403FEAAF01F}"/>
              </a:ext>
            </a:extLst>
          </p:cNvPr>
          <p:cNvSpPr/>
          <p:nvPr/>
        </p:nvSpPr>
        <p:spPr>
          <a:xfrm>
            <a:off x="1979712" y="6093296"/>
            <a:ext cx="6984776" cy="369332"/>
          </a:xfrm>
          <a:prstGeom prst="rect">
            <a:avLst/>
          </a:prstGeom>
          <a:ln>
            <a:solidFill>
              <a:srgbClr val="CC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Общая длина рубежей в республике примерно 380 км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Picture 2" descr="C:\Users\User\Desktop\оборонительная система.jpg"/>
          <p:cNvPicPr>
            <a:picLocks noChangeAspect="1" noChangeArrowheads="1"/>
          </p:cNvPicPr>
          <p:nvPr/>
        </p:nvPicPr>
        <p:blipFill>
          <a:blip r:embed="rId5" cstate="print"/>
          <a:srcRect l="6601"/>
          <a:stretch>
            <a:fillRect/>
          </a:stretch>
        </p:blipFill>
        <p:spPr bwMode="auto">
          <a:xfrm>
            <a:off x="2051720" y="1556792"/>
            <a:ext cx="3240360" cy="4176464"/>
          </a:xfrm>
          <a:prstGeom prst="rect">
            <a:avLst/>
          </a:prstGeom>
          <a:noFill/>
        </p:spPr>
      </p:pic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1763688" y="0"/>
            <a:ext cx="73803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696969"/>
                </a:solidFill>
                <a:latin typeface="Arial Cyr" pitchFamily="34" charset="0"/>
                <a:cs typeface="Arial Cyr" pitchFamily="34" charset="0"/>
              </a:rPr>
              <a:t>УРОК МУЖЕСТВА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696969"/>
                </a:solidFill>
                <a:latin typeface="Arial Cyr" pitchFamily="34" charset="0"/>
                <a:cs typeface="Arial Cyr" pitchFamily="34" charset="0"/>
              </a:rPr>
              <a:t>«ТРУДОВОЙ ПОДВИГ СТРОИТЕЛЕЙ СУРСКОГО И КАЗАНСКОГО ОБОРОНИТЕЛЬНЫХ РУБЕЖЕЙ»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0"/>
              <a:cs typeface="Arial 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2518" t="15640" r="17793" b="-1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230402" y="1873640"/>
            <a:ext cx="8678880" cy="118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253" tIns="40629" rIns="81253" bIns="4062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0562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sz="3300" b="1" dirty="0">
                <a:solidFill>
                  <a:srgbClr val="000000"/>
                </a:solidFill>
                <a:latin typeface="Times New Roman" pitchFamily="16" charset="0"/>
                <a:cs typeface="Arial" charset="0"/>
              </a:rPr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3A804-055D-4C50-B466-3C0B0A1162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4" descr="e85eaeba42d.jpg"/>
          <p:cNvPicPr>
            <a:picLocks noChangeAspect="1" noChangeArrowheads="1"/>
          </p:cNvPicPr>
          <p:nvPr/>
        </p:nvPicPr>
        <p:blipFill>
          <a:blip r:embed="rId4" cstate="print"/>
          <a:srcRect l="78501" t="7463" r="4368" b="8955"/>
          <a:stretch>
            <a:fillRect/>
          </a:stretch>
        </p:blipFill>
        <p:spPr bwMode="auto">
          <a:xfrm>
            <a:off x="0" y="0"/>
            <a:ext cx="1835696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35696" y="0"/>
            <a:ext cx="7308304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203848" y="764704"/>
            <a:ext cx="4679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МОБИЛИЗАЦИЯ НАСЕЛЕНИЯ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79712" y="1484784"/>
            <a:ext cx="3816424" cy="50405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171 450 рабочих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79712" y="2204864"/>
            <a:ext cx="3816424" cy="50405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13 660 чел. конных 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79711" y="2996952"/>
            <a:ext cx="3767945" cy="79208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Ежедневно – 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до 110 тыс. чел.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Изображение выглядит как внешний, человек, фотография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ECDD42BF-36F1-4989-8EA7-E9A2F7BBD9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077072"/>
            <a:ext cx="360040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Изображение выглядит как внешний, трава, старый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7D60FD9-FA0A-474B-A3A2-7A54AF3F09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077072"/>
            <a:ext cx="3249984" cy="2168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81" r="6172"/>
          <a:stretch>
            <a:fillRect/>
          </a:stretch>
        </p:blipFill>
        <p:spPr bwMode="auto">
          <a:xfrm>
            <a:off x="6372200" y="1484784"/>
            <a:ext cx="2232248" cy="2306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1763688" y="0"/>
            <a:ext cx="73803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696969"/>
                </a:solidFill>
                <a:latin typeface="Arial Cyr" pitchFamily="34" charset="0"/>
                <a:cs typeface="Arial Cyr" pitchFamily="34" charset="0"/>
              </a:rPr>
              <a:t>УРОК МУЖЕСТВА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696969"/>
                </a:solidFill>
                <a:latin typeface="Arial Cyr" pitchFamily="34" charset="0"/>
                <a:cs typeface="Arial Cyr" pitchFamily="34" charset="0"/>
              </a:rPr>
              <a:t>«ТРУДОВОЙ ПОДВИГ СТРОИТЕЛЕЙ СУРСКОГО И КАЗАНСКОГО ОБОРОНИТЕЛЬНЫХ РУБЕЖЕЙ»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0"/>
              <a:cs typeface="Arial 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2518" t="15640" r="17793" b="-1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230402" y="1873640"/>
            <a:ext cx="8678880" cy="118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253" tIns="40629" rIns="81253" bIns="4062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0562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sz="3300" b="1" dirty="0">
                <a:solidFill>
                  <a:srgbClr val="000000"/>
                </a:solidFill>
                <a:latin typeface="Times New Roman" pitchFamily="16" charset="0"/>
                <a:cs typeface="Arial" charset="0"/>
              </a:rPr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3A804-055D-4C50-B466-3C0B0A1162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4" descr="e85eaeba42d.jpg"/>
          <p:cNvPicPr>
            <a:picLocks noChangeAspect="1" noChangeArrowheads="1"/>
          </p:cNvPicPr>
          <p:nvPr/>
        </p:nvPicPr>
        <p:blipFill>
          <a:blip r:embed="rId4" cstate="print"/>
          <a:srcRect l="78501" t="7463" r="4368" b="8955"/>
          <a:stretch>
            <a:fillRect/>
          </a:stretch>
        </p:blipFill>
        <p:spPr bwMode="auto">
          <a:xfrm>
            <a:off x="0" y="0"/>
            <a:ext cx="1835696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35696" y="0"/>
            <a:ext cx="7308304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720582" y="764704"/>
            <a:ext cx="56463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СТРОИТЕЛЬСТВО 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ОБОРОНИТЕЛЬНЫХ СООРУЖЕНИЙ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F5E591-79BB-4835-AE94-8D5208D25341}"/>
              </a:ext>
            </a:extLst>
          </p:cNvPr>
          <p:cNvSpPr txBox="1"/>
          <p:nvPr/>
        </p:nvSpPr>
        <p:spPr>
          <a:xfrm>
            <a:off x="1979712" y="5733256"/>
            <a:ext cx="691276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Василий Кондратьевич </a:t>
            </a:r>
            <a:r>
              <a:rPr lang="ru-RU" sz="1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Симсов</a:t>
            </a: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уроженец деревни </a:t>
            </a:r>
            <a:r>
              <a:rPr lang="ru-RU" sz="1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Торханы</a:t>
            </a: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Шумерлинского</a:t>
            </a: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района, партийный и советский деятель, участник Великой Отечественной войны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http://sovch.chuvashia.com/wp-content/uploads/_d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1772816"/>
            <a:ext cx="2520280" cy="3745640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8210797-E583-4863-8377-1C7AC5D6B7A6}"/>
              </a:ext>
            </a:extLst>
          </p:cNvPr>
          <p:cNvSpPr txBox="1"/>
          <p:nvPr/>
        </p:nvSpPr>
        <p:spPr>
          <a:xfrm>
            <a:off x="4716016" y="1916832"/>
            <a:ext cx="417646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«Трудились в основном вручную, механизированных орудий и техники не хватало. Работа по законам военного времени шла без выходных, не прерывалась и в самые сильные морозы, когда температура опускалась до 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- 42 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градусов. Несмотря на все лишения и трудности, люди старались изо всех сил, понимали ответственность перед Родиной. Задания всегда перевыполнялись, дисциплина была образцовая. А общее стремление было одно – сдать объект досрочно»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1763688" y="0"/>
            <a:ext cx="73803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696969"/>
                </a:solidFill>
                <a:latin typeface="Arial Cyr" pitchFamily="34" charset="0"/>
                <a:cs typeface="Arial Cyr" pitchFamily="34" charset="0"/>
              </a:rPr>
              <a:t>УРОК МУЖЕСТВА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696969"/>
                </a:solidFill>
                <a:latin typeface="Arial Cyr" pitchFamily="34" charset="0"/>
                <a:cs typeface="Arial Cyr" pitchFamily="34" charset="0"/>
              </a:rPr>
              <a:t>«ТРУДОВОЙ ПОДВИГ СТРОИТЕЛЕЙ СУРСКОГО И КАЗАНСКОГО ОБОРОНИТЕЛЬНЫХ РУБЕЖЕЙ»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0"/>
              <a:cs typeface="Arial 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2518" t="15640" r="17793" b="-1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230402" y="1873640"/>
            <a:ext cx="8678880" cy="118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253" tIns="40629" rIns="81253" bIns="4062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0562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sz="3300" b="1" dirty="0">
                <a:solidFill>
                  <a:srgbClr val="000000"/>
                </a:solidFill>
                <a:latin typeface="Times New Roman" pitchFamily="16" charset="0"/>
                <a:cs typeface="Arial" charset="0"/>
              </a:rPr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3A804-055D-4C50-B466-3C0B0A1162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4" descr="e85eaeba42d.jpg"/>
          <p:cNvPicPr>
            <a:picLocks noChangeAspect="1" noChangeArrowheads="1"/>
          </p:cNvPicPr>
          <p:nvPr/>
        </p:nvPicPr>
        <p:blipFill>
          <a:blip r:embed="rId4" cstate="print"/>
          <a:srcRect l="78501" t="7463" r="4368" b="8955"/>
          <a:stretch>
            <a:fillRect/>
          </a:stretch>
        </p:blipFill>
        <p:spPr bwMode="auto">
          <a:xfrm>
            <a:off x="0" y="0"/>
            <a:ext cx="1835696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35696" y="0"/>
            <a:ext cx="7308304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1763688" y="0"/>
            <a:ext cx="73803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696969"/>
                </a:solidFill>
                <a:latin typeface="Arial Cyr" pitchFamily="34" charset="0"/>
                <a:cs typeface="Arial Cyr" pitchFamily="34" charset="0"/>
              </a:rPr>
              <a:t>УРОК МУЖЕСТВА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696969"/>
                </a:solidFill>
                <a:latin typeface="Arial Cyr" pitchFamily="34" charset="0"/>
                <a:cs typeface="Arial Cyr" pitchFamily="34" charset="0"/>
              </a:rPr>
              <a:t>«ТРУДОВОЙ ПОДВИГ СТРОИТЕЛЕЙ СУРСКОГО И КАЗАНСКОГО ОБОРОНИТЕЛЬНЫХ РУБЕЖЕЙ»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0"/>
              <a:cs typeface="Arial Cyr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99792" y="692696"/>
            <a:ext cx="56463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СТРОИТЕЛЬСТВО 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ОБОРОНИТЕЛЬНЫХ СООРУЖЕНИЙ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6643B8-AD5B-4DCC-A35A-793ECE56DD8C}"/>
              </a:ext>
            </a:extLst>
          </p:cNvPr>
          <p:cNvSpPr txBox="1"/>
          <p:nvPr/>
        </p:nvSpPr>
        <p:spPr>
          <a:xfrm>
            <a:off x="1979712" y="1700808"/>
            <a:ext cx="4176464" cy="50372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900" algn="just">
              <a:spcAft>
                <a:spcPts val="800"/>
              </a:spcAft>
            </a:pPr>
            <a:r>
              <a:rPr lang="ru-RU" sz="14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 воспоминаний </a:t>
            </a:r>
            <a:r>
              <a:rPr lang="ru-RU" sz="1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участников строительства окопов из с. </a:t>
            </a:r>
            <a:r>
              <a:rPr lang="ru-RU" sz="14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Покровское Мариинско-Посадского района </a:t>
            </a:r>
            <a:r>
              <a:rPr lang="ru-RU" sz="1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Гришина Ивана Романовича и его супруги Гришиной </a:t>
            </a:r>
            <a:r>
              <a:rPr lang="ru-RU" sz="1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Апполинарии</a:t>
            </a:r>
            <a:r>
              <a:rPr lang="ru-RU" sz="1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Григорьевны:</a:t>
            </a:r>
            <a:endParaRPr lang="ru-RU" sz="14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42900" algn="just">
              <a:spcAft>
                <a:spcPts val="80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«Мой отец, Гришин Роман Дмитриевич, рассказывал, что его бригада рыла окопы около д. </a:t>
            </a:r>
            <a:r>
              <a:rPr lang="ru-RU" sz="1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Сатышево</a:t>
            </a:r>
            <a: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В бригаде работало 30-35 человек. Однажды отец принес кувалду, которой пользовался на окопах. Она хранится в нашей семье до сих пор». </a:t>
            </a:r>
            <a:endParaRPr lang="ru-RU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42900" algn="just">
              <a:spcAft>
                <a:spcPts val="80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«Нас, молоденьких девушек и парней, отправили в д. Вторые </a:t>
            </a:r>
            <a:r>
              <a:rPr lang="ru-RU" sz="1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Чекуры</a:t>
            </a:r>
            <a: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Стоял ноябрь, но земля была еще не мерзлая. Работали с 6 часов утра до 6 вечера, до темноты. Жили у сельчан Осокиных и в инвалидном доме. По очереди приходилось ходить за водой за километр ночью. Потом нас отправили возводить </a:t>
            </a:r>
            <a:r>
              <a:rPr lang="ru-RU" sz="1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окопы. В </a:t>
            </a:r>
            <a: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премию мы получили шелковые платки с красным цветочным узором и ботинки.  В 1942 году 2 декабря  я ушла на фронт…»</a:t>
            </a:r>
            <a:endParaRPr lang="ru-RU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Documents and Settings\Пользователь\Рабочий стол\Проекты!!\Сурский обборонительный рубеж\j5.jpg"/>
          <p:cNvPicPr>
            <a:picLocks noChangeAspect="1" noChangeArrowheads="1"/>
          </p:cNvPicPr>
          <p:nvPr/>
        </p:nvPicPr>
        <p:blipFill>
          <a:blip r:embed="rId5" cstate="print"/>
          <a:srcRect r="12802"/>
          <a:stretch>
            <a:fillRect/>
          </a:stretch>
        </p:blipFill>
        <p:spPr bwMode="auto">
          <a:xfrm>
            <a:off x="6300192" y="1700808"/>
            <a:ext cx="2664296" cy="2359390"/>
          </a:xfrm>
          <a:prstGeom prst="rect">
            <a:avLst/>
          </a:prstGeom>
          <a:noFill/>
        </p:spPr>
      </p:pic>
      <p:pic>
        <p:nvPicPr>
          <p:cNvPr id="16" name="Picture 3" descr="C:\Documents and Settings\Пользователь\Рабочий стол\Проекты!!\Сурский обборонительный рубеж\582589aae18ad0cf5c687ace36d62ce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4365104"/>
            <a:ext cx="2664296" cy="2366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71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2518" t="15640" r="17793" b="-1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230402" y="1873640"/>
            <a:ext cx="8678880" cy="118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253" tIns="40629" rIns="81253" bIns="4062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0562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sz="3300" b="1" dirty="0">
                <a:solidFill>
                  <a:srgbClr val="000000"/>
                </a:solidFill>
                <a:latin typeface="Times New Roman" pitchFamily="16" charset="0"/>
                <a:cs typeface="Arial" charset="0"/>
              </a:rPr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3A804-055D-4C50-B466-3C0B0A1162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4" descr="e85eaeba42d.jpg"/>
          <p:cNvPicPr>
            <a:picLocks noChangeAspect="1" noChangeArrowheads="1"/>
          </p:cNvPicPr>
          <p:nvPr/>
        </p:nvPicPr>
        <p:blipFill>
          <a:blip r:embed="rId4" cstate="print"/>
          <a:srcRect l="78501" t="7463" r="4368" b="8955"/>
          <a:stretch>
            <a:fillRect/>
          </a:stretch>
        </p:blipFill>
        <p:spPr bwMode="auto">
          <a:xfrm>
            <a:off x="0" y="0"/>
            <a:ext cx="1835696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35696" y="0"/>
            <a:ext cx="7308304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060937" y="764704"/>
            <a:ext cx="4965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ОКОНЧАНИЕ СТРОИТЕЛЬСТВА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763688" y="0"/>
            <a:ext cx="73803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696969"/>
                </a:solidFill>
                <a:latin typeface="Arial Cyr" pitchFamily="34" charset="0"/>
                <a:cs typeface="Arial Cyr" pitchFamily="34" charset="0"/>
              </a:rPr>
              <a:t>УРОК МУЖЕСТВА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696969"/>
                </a:solidFill>
                <a:latin typeface="Arial Cyr" pitchFamily="34" charset="0"/>
                <a:cs typeface="Arial Cyr" pitchFamily="34" charset="0"/>
              </a:rPr>
              <a:t>«ТРУДОВОЙ ПОДВИГ СТРОИТЕЛЕЙ СУРСКОГО И КАЗАНСКОГО ОБОРОНИТЕЛЬНЫХ РУБЕЖЕЙ»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0"/>
              <a:cs typeface="Arial Cyr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 cstate="print"/>
          <a:srcRect l="15825"/>
          <a:stretch>
            <a:fillRect/>
          </a:stretch>
        </p:blipFill>
        <p:spPr bwMode="auto">
          <a:xfrm>
            <a:off x="1835696" y="1484784"/>
            <a:ext cx="7308304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1979712" y="1628800"/>
            <a:ext cx="2808311" cy="165618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Построено</a:t>
            </a: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380 км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оборонительных конструкций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79712" y="3429001"/>
            <a:ext cx="2808311" cy="115212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Объем вынутой земли</a:t>
            </a: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млн. куб. м.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79712" y="4797152"/>
            <a:ext cx="2808312" cy="151216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Оборудовано</a:t>
            </a: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2347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огневых точек, </a:t>
            </a: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1970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землянок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2518" t="15640" r="17793" b="-1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230402" y="1873640"/>
            <a:ext cx="8678880" cy="118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253" tIns="40629" rIns="81253" bIns="4062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05626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sz="3300" b="1" dirty="0">
                <a:solidFill>
                  <a:srgbClr val="000000"/>
                </a:solidFill>
                <a:latin typeface="Times New Roman" pitchFamily="16" charset="0"/>
                <a:cs typeface="Arial" charset="0"/>
              </a:rPr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3A804-055D-4C50-B466-3C0B0A1162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4" descr="e85eaeba42d.jpg"/>
          <p:cNvPicPr>
            <a:picLocks noChangeAspect="1" noChangeArrowheads="1"/>
          </p:cNvPicPr>
          <p:nvPr/>
        </p:nvPicPr>
        <p:blipFill>
          <a:blip r:embed="rId4" cstate="print"/>
          <a:srcRect l="78501" t="7463" r="4368" b="8955"/>
          <a:stretch>
            <a:fillRect/>
          </a:stretch>
        </p:blipFill>
        <p:spPr bwMode="auto">
          <a:xfrm>
            <a:off x="0" y="0"/>
            <a:ext cx="1835696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35696" y="0"/>
            <a:ext cx="7308304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060937" y="764704"/>
            <a:ext cx="4965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ОКОНЧАНИЕ СТРОИТЕЛЬСТВА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 cstate="print"/>
          <a:srcRect l="25275" t="15640" r="26058" b="10441"/>
          <a:stretch>
            <a:fillRect/>
          </a:stretch>
        </p:blipFill>
        <p:spPr bwMode="auto">
          <a:xfrm>
            <a:off x="2411760" y="1340768"/>
            <a:ext cx="6120680" cy="5229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1763688" y="0"/>
            <a:ext cx="73803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696969"/>
                </a:solidFill>
                <a:latin typeface="Arial Cyr" pitchFamily="34" charset="0"/>
                <a:cs typeface="Arial Cyr" pitchFamily="34" charset="0"/>
              </a:rPr>
              <a:t>УРОК МУЖЕСТВА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696969"/>
                </a:solidFill>
                <a:latin typeface="Arial Cyr" pitchFamily="34" charset="0"/>
                <a:cs typeface="Arial Cyr" pitchFamily="34" charset="0"/>
              </a:rPr>
              <a:t>«ТРУДОВОЙ ПОДВИГ СТРОИТЕЛЕЙ СУРСКОГО И КАЗАНСКОГО ОБОРОНИТЕЛЬНЫХ РУБЕЖЕЙ»</a:t>
            </a:r>
          </a:p>
          <a:p>
            <a:pPr algn="ctr" defTabSz="455022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itchFamily="34" charset="0"/>
              <a:cs typeface="Arial 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</TotalTime>
  <Words>664</Words>
  <Application>Microsoft Office PowerPoint</Application>
  <PresentationFormat>Экран (4:3)</PresentationFormat>
  <Paragraphs>131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Microsoft YaHei</vt:lpstr>
      <vt:lpstr>Arial</vt:lpstr>
      <vt:lpstr>Arial Cyr</vt:lpstr>
      <vt:lpstr>Calibri</vt:lpstr>
      <vt:lpstr>Segoe UI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16</cp:revision>
  <dcterms:created xsi:type="dcterms:W3CDTF">2020-08-20T10:10:55Z</dcterms:created>
  <dcterms:modified xsi:type="dcterms:W3CDTF">2021-03-04T19:56:34Z</dcterms:modified>
</cp:coreProperties>
</file>